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768" r:id="rId2"/>
  </p:sldMasterIdLst>
  <p:notesMasterIdLst>
    <p:notesMasterId r:id="rId17"/>
  </p:notesMasterIdLst>
  <p:handoutMasterIdLst>
    <p:handoutMasterId r:id="rId18"/>
  </p:handoutMasterIdLst>
  <p:sldIdLst>
    <p:sldId id="278" r:id="rId3"/>
    <p:sldId id="270" r:id="rId4"/>
    <p:sldId id="279" r:id="rId5"/>
    <p:sldId id="280" r:id="rId6"/>
    <p:sldId id="281" r:id="rId7"/>
    <p:sldId id="282" r:id="rId8"/>
    <p:sldId id="283" r:id="rId9"/>
    <p:sldId id="291" r:id="rId10"/>
    <p:sldId id="288" r:id="rId11"/>
    <p:sldId id="289" r:id="rId12"/>
    <p:sldId id="290" r:id="rId13"/>
    <p:sldId id="284" r:id="rId14"/>
    <p:sldId id="286" r:id="rId15"/>
    <p:sldId id="287" r:id="rId16"/>
  </p:sldIdLst>
  <p:sldSz cx="9144000" cy="6858000" type="screen4x3"/>
  <p:notesSz cx="6858000" cy="9144000"/>
  <p:custDataLst>
    <p:tags r:id="rId1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6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70818" autoAdjust="0"/>
  </p:normalViewPr>
  <p:slideViewPr>
    <p:cSldViewPr snapToGrid="0">
      <p:cViewPr varScale="1">
        <p:scale>
          <a:sx n="71" d="100"/>
          <a:sy n="71" d="100"/>
        </p:scale>
        <p:origin x="129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-3192" y="-5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1973C56-1967-48DA-9B9B-B5B3E790EA34}" type="datetimeFigureOut">
              <a:rPr lang="en-US"/>
              <a:pPr>
                <a:defRPr/>
              </a:pPr>
              <a:t>11/9/2016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4860DFF-F111-4942-A3FD-5EDF24F5E9FA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2269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04018E8-A7EA-42BA-9097-FDCF1A33C4AE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C6DA91C-CA96-4F1F-9677-293C6C6D28C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2191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wrap="square" numCol="1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>
              <a:spcBef>
                <a:spcPct val="0"/>
              </a:spcBef>
            </a:pPr>
            <a:r>
              <a:rPr lang="pt-BR" b="1" dirty="0" smtClean="0">
                <a:solidFill>
                  <a:srgbClr val="000000"/>
                </a:solidFill>
                <a:sym typeface="Trebuchet MS" pitchFamily="34" charset="0"/>
              </a:rPr>
              <a:t>Ondulações de água</a:t>
            </a:r>
          </a:p>
          <a:p>
            <a:pPr>
              <a:spcBef>
                <a:spcPct val="0"/>
              </a:spcBef>
            </a:pPr>
            <a:r>
              <a:rPr lang="pt-BR" dirty="0" smtClean="0">
                <a:solidFill>
                  <a:srgbClr val="000000"/>
                </a:solidFill>
                <a:sym typeface="Trebuchet MS" pitchFamily="34" charset="0"/>
              </a:rPr>
              <a:t>(Básico)</a:t>
            </a:r>
          </a:p>
          <a:p>
            <a:pPr>
              <a:spcBef>
                <a:spcPct val="0"/>
              </a:spcBef>
            </a:pPr>
            <a:endParaRPr lang="pt-BR" dirty="0" smtClean="0">
              <a:solidFill>
                <a:srgbClr val="000000"/>
              </a:solidFill>
              <a:sym typeface="Trebuchet MS" pitchFamily="34" charset="0"/>
            </a:endParaRPr>
          </a:p>
          <a:p>
            <a:pPr>
              <a:spcBef>
                <a:spcPct val="0"/>
              </a:spcBef>
            </a:pPr>
            <a:r>
              <a:rPr lang="pt-BR" b="1" dirty="0" smtClean="0">
                <a:solidFill>
                  <a:srgbClr val="000000"/>
                </a:solidFill>
                <a:sym typeface="Trebuchet MS" pitchFamily="34" charset="0"/>
              </a:rPr>
              <a:t>Observação: </a:t>
            </a:r>
            <a:r>
              <a:rPr lang="pt-BR" dirty="0" smtClean="0">
                <a:solidFill>
                  <a:srgbClr val="000000"/>
                </a:solidFill>
                <a:sym typeface="Trebuchet MS" pitchFamily="34" charset="0"/>
              </a:rPr>
              <a:t>este modelo de vídeo é otimizado para o Microsoft PowerPoint 2010.</a:t>
            </a:r>
          </a:p>
          <a:p>
            <a:pPr marL="685800" lvl="1" indent="-228600">
              <a:spcBef>
                <a:spcPct val="0"/>
              </a:spcBef>
              <a:buFontTx/>
              <a:buChar char="•"/>
            </a:pPr>
            <a:r>
              <a:rPr lang="pt-BR" dirty="0" smtClean="0">
                <a:solidFill>
                  <a:srgbClr val="000000"/>
                </a:solidFill>
                <a:sym typeface="Trebuchet MS" pitchFamily="34" charset="0"/>
              </a:rPr>
              <a:t>No PowerPoint 2007, os elementos de vídeo serão reproduzidos, mas todo o conteúdo que se sobrepuser às barras de vídeo será coberto pelo vídeo quando estiver em modo de apresentação de slides.</a:t>
            </a:r>
          </a:p>
          <a:p>
            <a:pPr marL="685800" lvl="1" indent="-228600">
              <a:spcBef>
                <a:spcPct val="0"/>
              </a:spcBef>
              <a:buFontTx/>
              <a:buChar char="•"/>
            </a:pPr>
            <a:r>
              <a:rPr lang="pt-BR" dirty="0" smtClean="0">
                <a:solidFill>
                  <a:srgbClr val="000000"/>
                </a:solidFill>
                <a:sym typeface="Trebuchet MS" pitchFamily="34" charset="0"/>
              </a:rPr>
              <a:t>No PowerPoint 2003, o vídeo não será reproduzido, mas o quadro do pôster dos vídeos permanecerá no lugar como uma imagem estática. </a:t>
            </a:r>
            <a:r>
              <a:rPr lang="pt-BR" dirty="0" smtClean="0">
                <a:solidFill>
                  <a:srgbClr val="FFFFFF"/>
                </a:solidFill>
                <a:sym typeface="Trebuchet MS" pitchFamily="34" charset="0"/>
              </a:rPr>
              <a:t/>
            </a:r>
            <a:br>
              <a:rPr lang="pt-BR" dirty="0" smtClean="0">
                <a:solidFill>
                  <a:srgbClr val="FFFFFF"/>
                </a:solidFill>
                <a:sym typeface="Trebuchet MS" pitchFamily="34" charset="0"/>
              </a:rPr>
            </a:br>
            <a:endParaRPr lang="pt-BR" dirty="0" smtClean="0">
              <a:solidFill>
                <a:srgbClr val="FFFFFF"/>
              </a:solidFill>
              <a:sym typeface="Trebuchet MS" pitchFamily="34" charset="0"/>
            </a:endParaRPr>
          </a:p>
          <a:p>
            <a:pPr>
              <a:spcBef>
                <a:spcPct val="0"/>
              </a:spcBef>
              <a:buFont typeface="Trebuchet MS" pitchFamily="34" charset="0"/>
              <a:buAutoNum type="arabicPeriod"/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O v</a:t>
            </a:r>
            <a:r>
              <a:rPr lang="pt-BR" dirty="0" smtClean="0">
                <a:solidFill>
                  <a:srgbClr val="000000"/>
                </a:solidFill>
                <a:sym typeface="Trebuchet MS" pitchFamily="34" charset="0"/>
              </a:rPr>
              <a:t>í</a:t>
            </a:r>
            <a:r>
              <a:rPr lang="pt-BR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deo:</a:t>
            </a:r>
          </a:p>
          <a:p>
            <a:pPr marL="685800" lvl="1" indent="-228600">
              <a:spcBef>
                <a:spcPct val="0"/>
              </a:spcBef>
              <a:buFont typeface="Trebuchet MS" pitchFamily="34" charset="0"/>
              <a:buAutoNum type="arabicPeriod"/>
            </a:pPr>
            <a:r>
              <a:rPr lang="pt-BR" dirty="0" smtClean="0">
                <a:solidFill>
                  <a:srgbClr val="000000"/>
                </a:solidFill>
                <a:sym typeface="Trebuchet MS" pitchFamily="34" charset="0"/>
              </a:rPr>
              <a:t>É</a:t>
            </a:r>
            <a:r>
              <a:rPr lang="pt-BR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 reproduzido automaticamente ap</a:t>
            </a:r>
            <a:r>
              <a:rPr lang="pt-BR" dirty="0" smtClean="0">
                <a:solidFill>
                  <a:srgbClr val="000000"/>
                </a:solidFill>
                <a:sym typeface="Trebuchet MS" pitchFamily="34" charset="0"/>
              </a:rPr>
              <a:t>ó</a:t>
            </a:r>
            <a:r>
              <a:rPr lang="pt-BR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s cada transi</a:t>
            </a:r>
            <a:r>
              <a:rPr lang="pt-BR" dirty="0" smtClean="0">
                <a:solidFill>
                  <a:srgbClr val="000000"/>
                </a:solidFill>
                <a:sym typeface="Trebuchet MS" pitchFamily="34" charset="0"/>
              </a:rPr>
              <a:t>ç</a:t>
            </a:r>
            <a:r>
              <a:rPr lang="pt-BR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ão de slide.</a:t>
            </a:r>
          </a:p>
          <a:p>
            <a:pPr marL="685800" lvl="1" indent="-228600">
              <a:spcBef>
                <a:spcPct val="0"/>
              </a:spcBef>
              <a:buFont typeface="Trebuchet MS" pitchFamily="34" charset="0"/>
              <a:buAutoNum type="arabicPeriod"/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Tem 15 segundos de dura</a:t>
            </a:r>
            <a:r>
              <a:rPr lang="pt-BR" dirty="0" smtClean="0">
                <a:solidFill>
                  <a:srgbClr val="000000"/>
                </a:solidFill>
                <a:sym typeface="Trebuchet MS" pitchFamily="34" charset="0"/>
              </a:rPr>
              <a:t>ç</a:t>
            </a:r>
            <a:r>
              <a:rPr lang="pt-BR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ão.</a:t>
            </a:r>
          </a:p>
          <a:p>
            <a:pPr marL="685800" lvl="1" indent="-228600">
              <a:spcBef>
                <a:spcPct val="0"/>
              </a:spcBef>
              <a:buFont typeface="Trebuchet MS" pitchFamily="34" charset="0"/>
              <a:buAutoNum type="arabicPeriod"/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Executa um loop integrado para reprodu</a:t>
            </a:r>
            <a:r>
              <a:rPr lang="pt-BR" dirty="0" smtClean="0">
                <a:solidFill>
                  <a:srgbClr val="000000"/>
                </a:solidFill>
                <a:sym typeface="Trebuchet MS" pitchFamily="34" charset="0"/>
              </a:rPr>
              <a:t>ç</a:t>
            </a:r>
            <a:r>
              <a:rPr lang="pt-BR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ão infinita.</a:t>
            </a:r>
            <a:br>
              <a:rPr lang="pt-BR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</a:br>
            <a:endParaRPr lang="pt-BR" dirty="0" smtClean="0">
              <a:solidFill>
                <a:srgbClr val="000000"/>
              </a:solidFill>
              <a:latin typeface="Calibri" pitchFamily="34" charset="0"/>
              <a:sym typeface="Trebuchet MS" pitchFamily="34" charset="0"/>
            </a:endParaRPr>
          </a:p>
          <a:p>
            <a:pPr>
              <a:spcBef>
                <a:spcPct val="0"/>
              </a:spcBef>
              <a:buFont typeface="Trebuchet MS" pitchFamily="34" charset="0"/>
              <a:buAutoNum type="arabicPeriod"/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Para adicionar slides ou alterar o layout:</a:t>
            </a:r>
          </a:p>
          <a:p>
            <a:pPr marL="685800" lvl="1" indent="-228600">
              <a:spcBef>
                <a:spcPct val="0"/>
              </a:spcBef>
              <a:buFont typeface="Trebuchet MS" pitchFamily="34" charset="0"/>
              <a:buAutoNum type="arabicPeriod"/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Para adicionar um novo slide, na guia </a:t>
            </a:r>
            <a:r>
              <a:rPr lang="pt-BR" b="1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P</a:t>
            </a:r>
            <a:r>
              <a:rPr lang="pt-BR" b="1" dirty="0" smtClean="0">
                <a:solidFill>
                  <a:srgbClr val="000000"/>
                </a:solidFill>
                <a:sym typeface="Trebuchet MS" pitchFamily="34" charset="0"/>
              </a:rPr>
              <a:t>á</a:t>
            </a:r>
            <a:r>
              <a:rPr lang="pt-BR" b="1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gina Inicial</a:t>
            </a:r>
            <a:r>
              <a:rPr lang="pt-BR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 , no grupo </a:t>
            </a:r>
            <a:r>
              <a:rPr lang="pt-BR" b="1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Slides</a:t>
            </a:r>
            <a:r>
              <a:rPr lang="pt-BR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 , clique na seta sob </a:t>
            </a:r>
            <a:r>
              <a:rPr lang="pt-BR" b="1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Novo Slide</a:t>
            </a:r>
            <a:r>
              <a:rPr lang="pt-BR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, e clique sob </a:t>
            </a:r>
            <a:r>
              <a:rPr lang="pt-BR" b="1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Tema de Plano de Fundo de Anima</a:t>
            </a:r>
            <a:r>
              <a:rPr lang="pt-BR" b="1" dirty="0" smtClean="0">
                <a:solidFill>
                  <a:srgbClr val="000000"/>
                </a:solidFill>
                <a:sym typeface="Trebuchet MS" pitchFamily="34" charset="0"/>
              </a:rPr>
              <a:t>ç</a:t>
            </a:r>
            <a:r>
              <a:rPr lang="pt-BR" b="1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ão</a:t>
            </a:r>
            <a:r>
              <a:rPr lang="pt-BR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 e selecione o layout desejado.</a:t>
            </a:r>
          </a:p>
          <a:p>
            <a:pPr marL="685800" lvl="1" indent="-228600">
              <a:spcBef>
                <a:spcPct val="0"/>
              </a:spcBef>
              <a:buFont typeface="Trebuchet MS" pitchFamily="34" charset="0"/>
              <a:buAutoNum type="arabicPeriod"/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Para alterar o layout de um slide existente, na guia </a:t>
            </a:r>
            <a:r>
              <a:rPr lang="pt-BR" b="1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P</a:t>
            </a:r>
            <a:r>
              <a:rPr lang="pt-BR" b="1" dirty="0" smtClean="0">
                <a:solidFill>
                  <a:srgbClr val="000000"/>
                </a:solidFill>
                <a:sym typeface="Trebuchet MS" pitchFamily="34" charset="0"/>
              </a:rPr>
              <a:t>á</a:t>
            </a:r>
            <a:r>
              <a:rPr lang="pt-BR" b="1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gina Inicial</a:t>
            </a:r>
            <a:r>
              <a:rPr lang="pt-BR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, no grupo </a:t>
            </a:r>
            <a:r>
              <a:rPr lang="pt-BR" b="1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Slides</a:t>
            </a:r>
            <a:r>
              <a:rPr lang="pt-BR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, clique em </a:t>
            </a:r>
            <a:r>
              <a:rPr lang="pt-BR" b="1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Layout</a:t>
            </a:r>
            <a:r>
              <a:rPr lang="pt-BR" dirty="0" smtClean="0">
                <a:solidFill>
                  <a:srgbClr val="000000"/>
                </a:solidFill>
                <a:latin typeface="Calibri" pitchFamily="34" charset="0"/>
                <a:sym typeface="Trebuchet MS" pitchFamily="34" charset="0"/>
              </a:rPr>
              <a:t> e selecione o layout desejado.</a:t>
            </a:r>
            <a:r>
              <a:rPr lang="pt-BR" dirty="0" smtClean="0">
                <a:solidFill>
                  <a:srgbClr val="FFFFFF"/>
                </a:solidFill>
                <a:sym typeface="Trebuchet MS" pitchFamily="34" charset="0"/>
              </a:rPr>
              <a:t/>
            </a:r>
            <a:br>
              <a:rPr lang="pt-BR" dirty="0" smtClean="0">
                <a:solidFill>
                  <a:srgbClr val="FFFFFF"/>
                </a:solidFill>
                <a:sym typeface="Trebuchet MS" pitchFamily="34" charset="0"/>
              </a:rPr>
            </a:br>
            <a:endParaRPr lang="pt-BR" dirty="0" smtClean="0">
              <a:solidFill>
                <a:srgbClr val="FFFFFF"/>
              </a:solidFill>
              <a:sym typeface="Trebuchet MS" pitchFamily="34" charset="0"/>
            </a:endParaRPr>
          </a:p>
          <a:p>
            <a:pPr>
              <a:spcBef>
                <a:spcPct val="0"/>
              </a:spcBef>
              <a:buFont typeface="Trebuchet MS" pitchFamily="34" charset="0"/>
              <a:buAutoNum type="arabicPeriod"/>
            </a:pPr>
            <a:r>
              <a:rPr lang="pt-BR" dirty="0" smtClean="0">
                <a:solidFill>
                  <a:srgbClr val="FFFFFF"/>
                </a:solidFill>
                <a:sym typeface="Trebuchet MS" pitchFamily="34" charset="0"/>
              </a:rPr>
              <a:t>Outros elementos animados:</a:t>
            </a:r>
          </a:p>
          <a:p>
            <a:pPr marL="685800" lvl="1" indent="-228600">
              <a:spcBef>
                <a:spcPct val="0"/>
              </a:spcBef>
              <a:buFontTx/>
              <a:buChar char="•"/>
            </a:pPr>
            <a:r>
              <a:rPr lang="pt-BR" dirty="0" smtClean="0">
                <a:solidFill>
                  <a:srgbClr val="FFFFFF"/>
                </a:solidFill>
                <a:sym typeface="Trebuchet MS" pitchFamily="34" charset="0"/>
              </a:rPr>
              <a:t>Qualquer elemento animado que você inserir começará depois que a transição de slide e o vídeo de plano de fundo tiverem iniciado.</a:t>
            </a:r>
          </a:p>
          <a:p>
            <a:pPr marL="685800" lvl="1" indent="-228600">
              <a:spcBef>
                <a:spcPct val="0"/>
              </a:spcBef>
              <a:buFont typeface="Trebuchet MS" pitchFamily="34" charset="0"/>
              <a:buChar char="•"/>
            </a:pPr>
            <a:endParaRPr lang="pt-BR" dirty="0" smtClean="0">
              <a:solidFill>
                <a:srgbClr val="FFFFFF"/>
              </a:solidFill>
              <a:sym typeface="Trebuchet MS" pitchFamily="34" charset="0"/>
            </a:endParaRPr>
          </a:p>
          <a:p>
            <a:pPr>
              <a:spcBef>
                <a:spcPct val="0"/>
              </a:spcBef>
              <a:buFont typeface="Trebuchet MS" pitchFamily="34" charset="0"/>
              <a:buAutoNum type="arabicPeriod"/>
            </a:pPr>
            <a:r>
              <a:rPr lang="pt-BR" dirty="0" smtClean="0">
                <a:solidFill>
                  <a:srgbClr val="FFFFFF"/>
                </a:solidFill>
                <a:sym typeface="Trebuchet MS" pitchFamily="34" charset="0"/>
              </a:rPr>
              <a:t>Layouts com efeitos de vídeo:</a:t>
            </a:r>
          </a:p>
          <a:p>
            <a:pPr marL="685800" lvl="1" indent="-228600">
              <a:spcBef>
                <a:spcPct val="0"/>
              </a:spcBef>
              <a:buFontTx/>
              <a:buChar char="•"/>
            </a:pPr>
            <a:r>
              <a:rPr lang="pt-BR" dirty="0" smtClean="0">
                <a:solidFill>
                  <a:srgbClr val="FFFFFF"/>
                </a:solidFill>
                <a:sym typeface="Trebuchet MS" pitchFamily="34" charset="0"/>
              </a:rPr>
              <a:t>Os layouts “Título e Conteúdo (Verde)” e “Título e Conteúdo (Roxo)” são criados usando uma sobreposição de cores no vídeo.</a:t>
            </a:r>
          </a:p>
          <a:p>
            <a:pPr marL="1143000" lvl="2" indent="-228600">
              <a:spcBef>
                <a:spcPct val="0"/>
              </a:spcBef>
              <a:buFont typeface="Courier New" pitchFamily="49" charset="0"/>
              <a:buChar char="o"/>
            </a:pPr>
            <a:r>
              <a:rPr lang="pt-BR" dirty="0" smtClean="0">
                <a:solidFill>
                  <a:srgbClr val="FFFFFF"/>
                </a:solidFill>
                <a:sym typeface="Trebuchet MS" pitchFamily="34" charset="0"/>
              </a:rPr>
              <a:t>Com o vídeo selecionado, sob </a:t>
            </a:r>
            <a:r>
              <a:rPr lang="pt-BR" b="1" dirty="0" smtClean="0">
                <a:solidFill>
                  <a:srgbClr val="FFFFFF"/>
                </a:solidFill>
                <a:sym typeface="Trebuchet MS" pitchFamily="34" charset="0"/>
              </a:rPr>
              <a:t>Ferramentas de Vídeo</a:t>
            </a:r>
            <a:r>
              <a:rPr lang="pt-BR" dirty="0" smtClean="0">
                <a:solidFill>
                  <a:srgbClr val="FFFFFF"/>
                </a:solidFill>
                <a:sym typeface="Trebuchet MS" pitchFamily="34" charset="0"/>
              </a:rPr>
              <a:t>, na guia </a:t>
            </a:r>
            <a:r>
              <a:rPr lang="pt-BR" b="1" dirty="0" smtClean="0">
                <a:solidFill>
                  <a:srgbClr val="FFFFFF"/>
                </a:solidFill>
                <a:sym typeface="Trebuchet MS" pitchFamily="34" charset="0"/>
              </a:rPr>
              <a:t>Formatar</a:t>
            </a:r>
            <a:r>
              <a:rPr lang="pt-BR" dirty="0" smtClean="0">
                <a:solidFill>
                  <a:srgbClr val="FFFFFF"/>
                </a:solidFill>
                <a:sym typeface="Trebuchet MS" pitchFamily="34" charset="0"/>
              </a:rPr>
              <a:t>, no grupo </a:t>
            </a:r>
            <a:r>
              <a:rPr lang="pt-BR" b="1" dirty="0" smtClean="0">
                <a:solidFill>
                  <a:srgbClr val="FFFFFF"/>
                </a:solidFill>
                <a:sym typeface="Trebuchet MS" pitchFamily="34" charset="0"/>
              </a:rPr>
              <a:t>Ajustar</a:t>
            </a:r>
            <a:r>
              <a:rPr lang="pt-BR" dirty="0" smtClean="0">
                <a:solidFill>
                  <a:srgbClr val="FFFFFF"/>
                </a:solidFill>
                <a:sym typeface="Trebuchet MS" pitchFamily="34" charset="0"/>
              </a:rPr>
              <a:t> , selecione </a:t>
            </a:r>
            <a:r>
              <a:rPr lang="pt-BR" b="1" dirty="0" smtClean="0">
                <a:solidFill>
                  <a:srgbClr val="FFFFFF"/>
                </a:solidFill>
                <a:sym typeface="Trebuchet MS" pitchFamily="34" charset="0"/>
              </a:rPr>
              <a:t>Cor</a:t>
            </a:r>
            <a:r>
              <a:rPr lang="pt-BR" dirty="0" smtClean="0">
                <a:solidFill>
                  <a:srgbClr val="FFFFFF"/>
                </a:solidFill>
                <a:sym typeface="Trebuchet MS" pitchFamily="34" charset="0"/>
              </a:rPr>
              <a:t> e escolha </a:t>
            </a:r>
            <a:r>
              <a:rPr lang="pt-BR" b="1" dirty="0" smtClean="0">
                <a:solidFill>
                  <a:srgbClr val="FFFFFF"/>
                </a:solidFill>
                <a:sym typeface="Trebuchet MS" pitchFamily="34" charset="0"/>
              </a:rPr>
              <a:t>Azul-petróleo, Cor de Ênfase 6 - Tom Claro</a:t>
            </a:r>
            <a:r>
              <a:rPr lang="pt-BR" dirty="0" smtClean="0">
                <a:solidFill>
                  <a:srgbClr val="FFFFFF"/>
                </a:solidFill>
                <a:sym typeface="Trebuchet MS" pitchFamily="34" charset="0"/>
              </a:rPr>
              <a:t> (terceira linha, sétima opção a partir da esquerda) ou </a:t>
            </a:r>
            <a:r>
              <a:rPr lang="pt-BR" b="1" dirty="0" smtClean="0">
                <a:solidFill>
                  <a:srgbClr val="FFFFFF"/>
                </a:solidFill>
                <a:sym typeface="Trebuchet MS" pitchFamily="34" charset="0"/>
              </a:rPr>
              <a:t>Azul-turquesa,Cor de Ênfase 5 - Tom Claro</a:t>
            </a:r>
            <a:r>
              <a:rPr lang="pt-BR" dirty="0" smtClean="0">
                <a:solidFill>
                  <a:srgbClr val="FFFFFF"/>
                </a:solidFill>
                <a:sym typeface="Trebuchet MS" pitchFamily="34" charset="0"/>
              </a:rPr>
              <a:t> (terceira linha, sexta opção a partir da esquerda).</a:t>
            </a: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fld id="{40508C77-2223-4689-92AB-0A2F2DD4DDB9}" type="slidenum">
              <a:rPr lang="en-US">
                <a:solidFill>
                  <a:srgbClr val="FFFFFF"/>
                </a:solidFill>
                <a:sym typeface="Trebuchet MS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1</a:t>
            </a:fld>
            <a:endParaRPr lang="en-US">
              <a:solidFill>
                <a:srgbClr val="FFFFFF"/>
              </a:solidFill>
              <a:sym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945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74BEE1E-2C7A-4CD1-8775-3074F6A990DF}" type="datetimeFigureOut">
              <a:rPr lang="en-US" smtClean="0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2A31A7-9D8E-4A22-8C03-473FA25883D3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449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51A450-10F6-4152-8EE9-ED7C935F7830}" type="datetimeFigureOut">
              <a:rPr lang="en-US" smtClean="0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774639-8718-4B9E-B148-574E5A2A8AC8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116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51A450-10F6-4152-8EE9-ED7C935F7830}" type="datetimeFigureOut">
              <a:rPr lang="en-US" smtClean="0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774639-8718-4B9E-B148-574E5A2A8AC8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30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51A450-10F6-4152-8EE9-ED7C935F7830}" type="datetimeFigureOut">
              <a:rPr lang="en-US" smtClean="0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774639-8718-4B9E-B148-574E5A2A8AC8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49505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51A450-10F6-4152-8EE9-ED7C935F7830}" type="datetimeFigureOut">
              <a:rPr lang="en-US" smtClean="0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774639-8718-4B9E-B148-574E5A2A8AC8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60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51A450-10F6-4152-8EE9-ED7C935F7830}" type="datetimeFigureOut">
              <a:rPr lang="en-US" smtClean="0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774639-8718-4B9E-B148-574E5A2A8AC8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597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 d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51A450-10F6-4152-8EE9-ED7C935F7830}" type="datetimeFigureOut">
              <a:rPr lang="en-US" smtClean="0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774639-8718-4B9E-B148-574E5A2A8AC8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632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51A450-10F6-4152-8EE9-ED7C935F7830}" type="datetimeFigureOut">
              <a:rPr lang="en-US" smtClean="0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774639-8718-4B9E-B148-574E5A2A8AC8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891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51A450-10F6-4152-8EE9-ED7C935F7830}" type="datetimeFigureOut">
              <a:rPr lang="en-US" smtClean="0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774639-8718-4B9E-B148-574E5A2A8AC8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72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9332"/>
            <a:ext cx="5111750" cy="497866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1435099"/>
            <a:ext cx="2322513" cy="498316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981217" y="198435"/>
            <a:ext cx="7705581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1897B-F388-43F2-A724-B8D709F61297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13409-E09B-42A9-B68E-C17DA42BBB7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288282"/>
      </p:ext>
    </p:extLst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43001" y="1507067"/>
            <a:ext cx="7543800" cy="3852334"/>
          </a:xfrm>
        </p:spPr>
        <p:txBody>
          <a:bodyPr rtlCol="0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t-BR" noProof="0" smtClean="0"/>
              <a:t>Clique no ícone para adicionar uma imagem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401734"/>
            <a:ext cx="7560733" cy="101653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981217" y="198435"/>
            <a:ext cx="7705581" cy="1143000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73AE1-5117-4FAA-AFE1-2D10B125C0C7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640CA-08C5-4FE0-8BEF-1D8CD0CCC9D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328442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A395D51-AB84-4515-BD82-09E77D6CFC2D}" type="datetimeFigureOut">
              <a:rPr lang="en-US" smtClean="0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7F1176-EC6C-4777-9480-3AFD929BCD33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733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DDFEA3-6F40-4CDA-94B8-D9B41E739284}" type="datetimeFigureOut">
              <a:rPr lang="en-US" smtClean="0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7117EF-4BD8-4476-9214-25946025CAB2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680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088E42-4534-4A8C-8780-49A049D7FAAB}" type="datetimeFigureOut">
              <a:rPr lang="en-US" smtClean="0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D2C7F5-13AA-4863-94B0-BE1C4F50CC00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5825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8FEDD6-64B0-4A90-BD6E-C5F08BC690A7}" type="datetimeFigureOut">
              <a:rPr lang="en-US" smtClean="0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0491AA-60E9-4B86-8681-7BDC8C44DBC2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7041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60AF33-EFB1-49AD-A581-30B250779309}" type="datetimeFigureOut">
              <a:rPr lang="en-US" smtClean="0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217183-08CF-4466-865D-DAD9A757681F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68328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F65462-10A4-45CE-8DB3-18338CB18E61}" type="datetimeFigureOut">
              <a:rPr lang="en-US" smtClean="0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51D071-85D3-4C4C-8DE3-B79DF7894A7C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27579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B1897B-F388-43F2-A724-B8D709F61297}" type="datetimeFigureOut">
              <a:rPr lang="en-US" smtClean="0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313409-E09B-42A9-B68E-C17DA42BBB72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04776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473AE1-5117-4FAA-AFE1-2D10B125C0C7}" type="datetimeFigureOut">
              <a:rPr lang="en-US" smtClean="0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B640CA-08C5-4FE0-8BEF-1D8CD0CCC9D3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675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1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251A450-10F6-4152-8EE9-ED7C935F7830}" type="datetimeFigureOut">
              <a:rPr lang="en-US" smtClean="0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4774639-8718-4B9E-B148-574E5A2A8AC8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437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  <p:sldLayoutId id="2147483672" r:id="rId18"/>
    <p:sldLayoutId id="2147483673" r:id="rId19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ctrTitle"/>
          </p:nvPr>
        </p:nvSpPr>
        <p:spPr>
          <a:xfrm>
            <a:off x="685800" y="2476780"/>
            <a:ext cx="7772400" cy="1470025"/>
          </a:xfrm>
        </p:spPr>
        <p:txBody>
          <a:bodyPr/>
          <a:lstStyle/>
          <a:p>
            <a:r>
              <a:rPr lang="pt-BR" b="1" dirty="0"/>
              <a:t>A DEGRADAÇÃO DO RIO BARRA NOVA </a:t>
            </a:r>
            <a:endParaRPr lang="pt-B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09266"/>
            <a:ext cx="7772400" cy="716522"/>
          </a:xfrm>
        </p:spPr>
        <p:txBody>
          <a:bodyPr>
            <a:noAutofit/>
          </a:bodyPr>
          <a:lstStyle/>
          <a:p>
            <a:pPr>
              <a:buClrTx/>
              <a:buFont typeface="Trebuchet MS" pitchFamily="34" charset="0"/>
              <a:buNone/>
            </a:pPr>
            <a:r>
              <a:rPr lang="pt-BR" sz="2800" cap="none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Trebuchet MS" pitchFamily="34" charset="0"/>
              </a:rPr>
              <a:t>PIBID – GEOGRAFIA - UFRN</a:t>
            </a:r>
          </a:p>
        </p:txBody>
      </p:sp>
      <p:pic>
        <p:nvPicPr>
          <p:cNvPr id="1026" name="Picture 2" descr="http://nac.ufrn.br/nac/wp-content/uploads/2013/03/UFRN-PN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998" y="373115"/>
            <a:ext cx="2013703" cy="637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95" y="182937"/>
            <a:ext cx="2020265" cy="101769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docplayer.com.br/docs-images/27/11202072/images/5-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94" t="3346" r="15809" b="5948"/>
          <a:stretch/>
        </p:blipFill>
        <p:spPr bwMode="auto">
          <a:xfrm>
            <a:off x="-28575" y="-85724"/>
            <a:ext cx="9201150" cy="697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ângulo 2"/>
          <p:cNvSpPr/>
          <p:nvPr/>
        </p:nvSpPr>
        <p:spPr>
          <a:xfrm>
            <a:off x="228600" y="6611779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1000" dirty="0">
                <a:solidFill>
                  <a:schemeClr val="bg1"/>
                </a:solidFill>
              </a:rPr>
              <a:t>http://docplayer.com.br/docs-images/27/11202072/images/5-0.jpg</a:t>
            </a:r>
          </a:p>
        </p:txBody>
      </p:sp>
    </p:spTree>
    <p:extLst>
      <p:ext uri="{BB962C8B-B14F-4D97-AF65-F5344CB8AC3E}">
        <p14:creationId xmlns:p14="http://schemas.microsoft.com/office/powerpoint/2010/main" val="26711595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4.bp.blogspot.com/_7xolZjJDz8E/S6zROhX_QyI/AAAAAAAADA4/OmcGfV-RORU/s1600/Charge+6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5" t="7495" r="13993" b="251"/>
          <a:stretch/>
        </p:blipFill>
        <p:spPr bwMode="auto">
          <a:xfrm>
            <a:off x="-19050" y="-152400"/>
            <a:ext cx="9163050" cy="699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228600" y="6453484"/>
            <a:ext cx="71247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900" dirty="0">
                <a:solidFill>
                  <a:schemeClr val="bg1"/>
                </a:solidFill>
              </a:rPr>
              <a:t>http://4.bp.blogspot.com/_7xolZjJDz8E/S6zROhX_QyI/AAAAAAAADA4/OmcGfV-RORU/s1600/Charge+65.jpg</a:t>
            </a:r>
          </a:p>
        </p:txBody>
      </p:sp>
    </p:spTree>
    <p:extLst>
      <p:ext uri="{BB962C8B-B14F-4D97-AF65-F5344CB8AC3E}">
        <p14:creationId xmlns:p14="http://schemas.microsoft.com/office/powerpoint/2010/main" val="4604404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de cantos arredondados 7"/>
          <p:cNvSpPr/>
          <p:nvPr/>
        </p:nvSpPr>
        <p:spPr>
          <a:xfrm>
            <a:off x="416860" y="1869141"/>
            <a:ext cx="8485094" cy="4433013"/>
          </a:xfrm>
          <a:prstGeom prst="roundRect">
            <a:avLst/>
          </a:prstGeom>
          <a:solidFill>
            <a:schemeClr val="lt1">
              <a:alpha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CaixaDeTexto 1"/>
          <p:cNvSpPr txBox="1"/>
          <p:nvPr/>
        </p:nvSpPr>
        <p:spPr>
          <a:xfrm>
            <a:off x="-94129" y="793377"/>
            <a:ext cx="4881283" cy="923330"/>
          </a:xfrm>
          <a:prstGeom prst="rect">
            <a:avLst/>
          </a:prstGeom>
          <a:solidFill>
            <a:schemeClr val="lt1">
              <a:alpha val="72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IMPACTOS</a:t>
            </a:r>
            <a:endParaRPr lang="pt-BR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3254188" y="2686380"/>
            <a:ext cx="3684494" cy="113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pt-BR" sz="4000" dirty="0" smtClean="0">
                <a:solidFill>
                  <a:schemeClr val="accent1">
                    <a:lumMod val="50000"/>
                  </a:schemeClr>
                </a:solidFill>
              </a:rPr>
              <a:t>SOLO;</a:t>
            </a:r>
            <a:endParaRPr lang="pt-BR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254188" y="1716707"/>
            <a:ext cx="3684494" cy="113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pt-BR" sz="4000" dirty="0" smtClean="0">
                <a:solidFill>
                  <a:schemeClr val="accent1">
                    <a:lumMod val="50000"/>
                  </a:schemeClr>
                </a:solidFill>
              </a:rPr>
              <a:t>ÁGUA;</a:t>
            </a:r>
            <a:endParaRPr lang="pt-BR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3254188" y="3688328"/>
            <a:ext cx="3684494" cy="113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pt-BR" sz="4000" dirty="0" smtClean="0">
                <a:solidFill>
                  <a:schemeClr val="accent1">
                    <a:lumMod val="50000"/>
                  </a:schemeClr>
                </a:solidFill>
              </a:rPr>
              <a:t>PLANTA;</a:t>
            </a:r>
            <a:endParaRPr lang="pt-BR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254188" y="4601862"/>
            <a:ext cx="3684494" cy="113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pt-BR" sz="4000" dirty="0" smtClean="0">
                <a:solidFill>
                  <a:schemeClr val="accent1">
                    <a:lumMod val="50000"/>
                  </a:schemeClr>
                </a:solidFill>
              </a:rPr>
              <a:t>ATMOSFERA;</a:t>
            </a:r>
            <a:endParaRPr lang="pt-BR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78422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0" y="571466"/>
            <a:ext cx="7288305" cy="923330"/>
          </a:xfrm>
          <a:prstGeom prst="rect">
            <a:avLst/>
          </a:prstGeom>
          <a:solidFill>
            <a:schemeClr val="lt1">
              <a:alpha val="72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FATORES/RESULTADOS</a:t>
            </a:r>
            <a:endParaRPr lang="pt-BR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Retângulo de cantos arredondados 2"/>
          <p:cNvSpPr/>
          <p:nvPr/>
        </p:nvSpPr>
        <p:spPr>
          <a:xfrm>
            <a:off x="295835" y="1976717"/>
            <a:ext cx="8485094" cy="4433013"/>
          </a:xfrm>
          <a:prstGeom prst="roundRect">
            <a:avLst/>
          </a:prstGeom>
          <a:solidFill>
            <a:schemeClr val="lt1">
              <a:alpha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874059" y="2689411"/>
            <a:ext cx="6992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800" dirty="0" smtClean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</a:rPr>
              <a:t>POLUIÇÃO; </a:t>
            </a:r>
            <a:endParaRPr lang="pt-BR" sz="2800" dirty="0">
              <a:solidFill>
                <a:schemeClr val="accent1">
                  <a:lumMod val="7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874059" y="3350089"/>
            <a:ext cx="6992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800" dirty="0" smtClean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</a:rPr>
              <a:t>DEGRADAÇÃO DO SOLO;</a:t>
            </a:r>
            <a:endParaRPr lang="pt-BR" sz="2800" dirty="0">
              <a:solidFill>
                <a:schemeClr val="accent1">
                  <a:lumMod val="7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880783" y="4033074"/>
            <a:ext cx="6992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800" dirty="0" smtClean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</a:rPr>
              <a:t>CONTAMINAÇÃO DAS ÁGUAS;</a:t>
            </a:r>
            <a:endParaRPr lang="pt-BR" sz="2800" dirty="0">
              <a:solidFill>
                <a:schemeClr val="accent1">
                  <a:lumMod val="7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880783" y="4716059"/>
            <a:ext cx="6992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800" dirty="0" smtClean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</a:rPr>
              <a:t>DEVASTAMENTO DA VEGETAÇÃO;. </a:t>
            </a:r>
            <a:endParaRPr lang="pt-BR" sz="2800" dirty="0">
              <a:solidFill>
                <a:schemeClr val="accent1">
                  <a:lumMod val="75000"/>
                </a:schemeClr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20761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-94129" y="793377"/>
            <a:ext cx="4881283" cy="923330"/>
          </a:xfrm>
          <a:prstGeom prst="rect">
            <a:avLst/>
          </a:prstGeom>
          <a:solidFill>
            <a:schemeClr val="lt1">
              <a:alpha val="72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SENSIBILIZAÇÃO</a:t>
            </a:r>
            <a:endParaRPr lang="pt-BR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Retângulo de cantos arredondados 2"/>
          <p:cNvSpPr/>
          <p:nvPr/>
        </p:nvSpPr>
        <p:spPr>
          <a:xfrm>
            <a:off x="349624" y="2124635"/>
            <a:ext cx="8485094" cy="4433013"/>
          </a:xfrm>
          <a:prstGeom prst="roundRect">
            <a:avLst/>
          </a:prstGeom>
          <a:solidFill>
            <a:schemeClr val="lt1">
              <a:alpha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7200" dirty="0" smtClean="0">
                <a:solidFill>
                  <a:schemeClr val="tx2">
                    <a:lumMod val="75000"/>
                  </a:schemeClr>
                </a:solidFill>
              </a:rPr>
              <a:t> UNIVERSO           </a:t>
            </a:r>
            <a:r>
              <a:rPr lang="pt-BR" sz="7200" b="1" dirty="0" smtClean="0">
                <a:solidFill>
                  <a:schemeClr val="tx2">
                    <a:lumMod val="75000"/>
                  </a:schemeClr>
                </a:solidFill>
              </a:rPr>
              <a:t>PLANETA TERRA  </a:t>
            </a:r>
            <a:r>
              <a:rPr lang="pt-BR" sz="7200" dirty="0" smtClean="0">
                <a:solidFill>
                  <a:schemeClr val="tx2">
                    <a:lumMod val="75000"/>
                  </a:schemeClr>
                </a:solidFill>
              </a:rPr>
              <a:t>CASA  </a:t>
            </a:r>
            <a:r>
              <a:rPr lang="pt-BR" sz="7200" b="1" dirty="0" smtClean="0">
                <a:solidFill>
                  <a:schemeClr val="tx2">
                    <a:lumMod val="75000"/>
                  </a:schemeClr>
                </a:solidFill>
              </a:rPr>
              <a:t>CONSERVAÇÃO</a:t>
            </a:r>
            <a:endParaRPr lang="pt-BR" sz="72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927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/>
          <p:cNvSpPr>
            <a:spLocks noGrp="1"/>
          </p:cNvSpPr>
          <p:nvPr>
            <p:ph sz="quarter" idx="13"/>
          </p:nvPr>
        </p:nvSpPr>
        <p:spPr>
          <a:xfrm>
            <a:off x="897965" y="1706842"/>
            <a:ext cx="7493000" cy="3134099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t-BR" sz="3200" dirty="0" smtClean="0">
                <a:solidFill>
                  <a:schemeClr val="accent1">
                    <a:lumMod val="50000"/>
                  </a:schemeClr>
                </a:solidFill>
                <a:latin typeface="Agency FB" panose="020B0503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A </a:t>
            </a:r>
            <a:r>
              <a:rPr lang="pt-BR" sz="3200" dirty="0">
                <a:solidFill>
                  <a:schemeClr val="accent1">
                    <a:lumMod val="50000"/>
                  </a:schemeClr>
                </a:solidFill>
                <a:latin typeface="Agency FB" panose="020B0503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derrubada da mata ciliar</a:t>
            </a:r>
            <a:r>
              <a:rPr lang="pt-BR" sz="3200" dirty="0" smtClean="0">
                <a:solidFill>
                  <a:schemeClr val="accent1">
                    <a:lumMod val="50000"/>
                  </a:schemeClr>
                </a:solidFill>
                <a:latin typeface="Agency FB" panose="020B0503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pt-BR" sz="3200" dirty="0">
                <a:solidFill>
                  <a:schemeClr val="accent1">
                    <a:lumMod val="50000"/>
                  </a:schemeClr>
                </a:solidFill>
                <a:latin typeface="Agency FB" panose="020B0503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aparecimento de graves assoreamentos e o processo erosivo das margens, além do descarte de </a:t>
            </a:r>
            <a:r>
              <a:rPr lang="pt-BR" sz="3200" dirty="0" smtClean="0">
                <a:solidFill>
                  <a:schemeClr val="accent1">
                    <a:lumMod val="50000"/>
                  </a:schemeClr>
                </a:solidFill>
                <a:latin typeface="Agency FB" panose="020B0503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esgotos às </a:t>
            </a:r>
            <a:r>
              <a:rPr lang="pt-BR" sz="3200" dirty="0">
                <a:solidFill>
                  <a:schemeClr val="accent1">
                    <a:lumMod val="50000"/>
                  </a:schemeClr>
                </a:solidFill>
                <a:latin typeface="Agency FB" panose="020B0503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margens do rio, aparece como elementos </a:t>
            </a:r>
            <a:r>
              <a:rPr lang="pt-BR" sz="3200" b="1" dirty="0">
                <a:solidFill>
                  <a:schemeClr val="accent1">
                    <a:lumMod val="50000"/>
                  </a:schemeClr>
                </a:solidFill>
                <a:latin typeface="Agency FB" panose="020B0503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indicadores da degradação do ecossistema</a:t>
            </a:r>
            <a:r>
              <a:rPr lang="pt-BR" sz="3200" dirty="0">
                <a:solidFill>
                  <a:schemeClr val="accent1">
                    <a:lumMod val="50000"/>
                  </a:schemeClr>
                </a:solidFill>
                <a:latin typeface="Agency FB" panose="020B0503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endParaRPr lang="pt-BR" sz="3200" dirty="0" smtClean="0">
              <a:solidFill>
                <a:schemeClr val="accent1">
                  <a:lumMod val="50000"/>
                </a:schemeClr>
              </a:solidFill>
              <a:latin typeface="Agency FB" panose="020B0503020202020204" pitchFamily="34" charset="0"/>
              <a:ea typeface="Verdana" panose="020B0604030504040204" pitchFamily="34" charset="0"/>
              <a:cs typeface="Verdana" panose="020B0604030504040204" pitchFamily="34" charset="0"/>
              <a:sym typeface="Trebuchet MS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/>
          <p:cNvSpPr>
            <a:spLocks noGrp="1"/>
          </p:cNvSpPr>
          <p:nvPr>
            <p:ph sz="quarter" idx="13"/>
          </p:nvPr>
        </p:nvSpPr>
        <p:spPr>
          <a:xfrm>
            <a:off x="871070" y="1101725"/>
            <a:ext cx="7493000" cy="3134099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t-BR" sz="3200" dirty="0" smtClean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  <a:cs typeface="Times New Roman" panose="02020603050405020304" pitchFamily="18" charset="0"/>
              </a:rPr>
              <a:t>	Retratando 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  <a:cs typeface="Times New Roman" panose="02020603050405020304" pitchFamily="18" charset="0"/>
              </a:rPr>
              <a:t>e caracterizando à possível degradação atualmente observada e suas possíveis conseqüências à qualidade de vida humana. Oferecendo por sua vez os possíveis subsídios que contemplem as necessidades de prevenção, contenção e mitigação aos diferentes impactos ambientais.</a:t>
            </a:r>
            <a:endParaRPr lang="pt-BR" sz="3200" dirty="0" smtClean="0">
              <a:solidFill>
                <a:schemeClr val="accent1">
                  <a:lumMod val="75000"/>
                </a:schemeClr>
              </a:solidFill>
              <a:latin typeface="Agency FB" panose="020B0503020202020204" pitchFamily="34" charset="0"/>
              <a:cs typeface="Times New Roman" panose="02020603050405020304" pitchFamily="18" charset="0"/>
              <a:sym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6399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1.bp.blogspot.com/-6txNf-dJvQ4/TdOm06vVSlI/AAAAAAAABww/bnOdcsPi_zI/s400/SDC126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69" y="586347"/>
            <a:ext cx="8006789" cy="5764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860612" y="6351237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BR" sz="1100" dirty="0"/>
              <a:t>http://damiaooliveira104.blogspot.com.br/2011_05_01_archive.html</a:t>
            </a:r>
          </a:p>
        </p:txBody>
      </p:sp>
    </p:spTree>
    <p:extLst>
      <p:ext uri="{BB962C8B-B14F-4D97-AF65-F5344CB8AC3E}">
        <p14:creationId xmlns:p14="http://schemas.microsoft.com/office/powerpoint/2010/main" val="32098172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2.bp.blogspot.com/-n0jIsDV33aw/TdOp_D_x2YI/AAAAAAAABxA/rcwpzuLnmGw/s400/SDC126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62" y="336177"/>
            <a:ext cx="8220129" cy="6185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ângulo 3"/>
          <p:cNvSpPr/>
          <p:nvPr/>
        </p:nvSpPr>
        <p:spPr>
          <a:xfrm>
            <a:off x="900954" y="6521824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BR" sz="1100" dirty="0"/>
              <a:t>http://damiaooliveira104.blogspot.com.br/2011_05_01_archive.html</a:t>
            </a:r>
          </a:p>
        </p:txBody>
      </p:sp>
    </p:spTree>
    <p:extLst>
      <p:ext uri="{BB962C8B-B14F-4D97-AF65-F5344CB8AC3E}">
        <p14:creationId xmlns:p14="http://schemas.microsoft.com/office/powerpoint/2010/main" val="117483014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2.bp.blogspot.com/-B0sp98sCSw4/TdOprrQk-HI/AAAAAAAABw4/HqvHXSkpzlg/s400/SDC126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75" y="298262"/>
            <a:ext cx="8407921" cy="6263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ângulo 3"/>
          <p:cNvSpPr/>
          <p:nvPr/>
        </p:nvSpPr>
        <p:spPr>
          <a:xfrm>
            <a:off x="900954" y="6521824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BR" sz="1100" dirty="0"/>
              <a:t>http://damiaooliveira104.blogspot.com.br/2011_05_01_archive.html</a:t>
            </a:r>
          </a:p>
        </p:txBody>
      </p:sp>
    </p:spTree>
    <p:extLst>
      <p:ext uri="{BB962C8B-B14F-4D97-AF65-F5344CB8AC3E}">
        <p14:creationId xmlns:p14="http://schemas.microsoft.com/office/powerpoint/2010/main" val="210358479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1.bp.blogspot.com/-m2OeZVSgTok/TdOtB1OxqAI/AAAAAAAABxM/NykLoyeK6RI/s1600/SDC126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98" y="308255"/>
            <a:ext cx="8134515" cy="630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ângulo 3"/>
          <p:cNvSpPr/>
          <p:nvPr/>
        </p:nvSpPr>
        <p:spPr>
          <a:xfrm>
            <a:off x="900954" y="6521824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BR" sz="1100" dirty="0"/>
              <a:t>http://damiaooliveira104.blogspot.com.br/2011_05_01_archive.html</a:t>
            </a:r>
          </a:p>
        </p:txBody>
      </p:sp>
    </p:spTree>
    <p:extLst>
      <p:ext uri="{BB962C8B-B14F-4D97-AF65-F5344CB8AC3E}">
        <p14:creationId xmlns:p14="http://schemas.microsoft.com/office/powerpoint/2010/main" val="128599796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2420470" y="589927"/>
            <a:ext cx="4572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Agency FB" panose="020B0503020202020204" pitchFamily="34" charset="0"/>
              </a:rPr>
              <a:t>De acordo com uma pesquisa desenvolvida pela ONG SOS Mata Atlântica, o cenário não é nada favorável: apenas 11% dos rios brasileiros analisados foram considerados de boa qualidade, enquanto 35% receberam a classificação de “ruins” e 5% estavam em situação crítica. O restante, 49%, é considerado pela organização como regular.</a:t>
            </a:r>
          </a:p>
        </p:txBody>
      </p:sp>
    </p:spTree>
    <p:extLst>
      <p:ext uri="{BB962C8B-B14F-4D97-AF65-F5344CB8AC3E}">
        <p14:creationId xmlns:p14="http://schemas.microsoft.com/office/powerpoint/2010/main" val="233899883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literatortura.com/wp-content/uploads/2014/06/slide_352590_3821128_fr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9261" y="0"/>
            <a:ext cx="96932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791028" y="5884706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800" dirty="0"/>
              <a:t>http://literatortura.com/wp-content/uploads/2014/06/slide_352590_3821128_free.jpg</a:t>
            </a:r>
          </a:p>
        </p:txBody>
      </p:sp>
    </p:spTree>
    <p:extLst>
      <p:ext uri="{BB962C8B-B14F-4D97-AF65-F5344CB8AC3E}">
        <p14:creationId xmlns:p14="http://schemas.microsoft.com/office/powerpoint/2010/main" val="38692783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Gotícula">
  <a:themeElements>
    <a:clrScheme name="Gotícula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Gotícula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otícul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8B20B7C-F363-479D-BBB9-CEC27587B33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TM04033925[[fn=Gotícula]]</Template>
  <TotalTime>0</TotalTime>
  <Words>208</Words>
  <Application>Microsoft Office PowerPoint</Application>
  <PresentationFormat>Apresentação na tela (4:3)</PresentationFormat>
  <Paragraphs>44</Paragraphs>
  <Slides>14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24" baseType="lpstr">
      <vt:lpstr>Agency FB</vt:lpstr>
      <vt:lpstr>Arial</vt:lpstr>
      <vt:lpstr>Calibri</vt:lpstr>
      <vt:lpstr>Courier New</vt:lpstr>
      <vt:lpstr>Times New Roman</vt:lpstr>
      <vt:lpstr>Trebuchet MS</vt:lpstr>
      <vt:lpstr>Tw Cen MT</vt:lpstr>
      <vt:lpstr>Verdana</vt:lpstr>
      <vt:lpstr>Wingdings</vt:lpstr>
      <vt:lpstr>Gotícula</vt:lpstr>
      <vt:lpstr>A DEGRADAÇÃO DO RIO BARRA NOVA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2016-10-29T22:38:38Z</dcterms:created>
  <dcterms:modified xsi:type="dcterms:W3CDTF">2016-11-09T15:34:50Z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TC027415269991</vt:lpwstr>
  </property>
</Properties>
</file>